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9" r:id="rId3"/>
    <p:sldId id="260" r:id="rId4"/>
    <p:sldId id="261" r:id="rId5"/>
    <p:sldId id="262" r:id="rId6"/>
    <p:sldId id="258" r:id="rId7"/>
    <p:sldId id="263" r:id="rId8"/>
    <p:sldId id="264" r:id="rId9"/>
    <p:sldId id="267" r:id="rId10"/>
    <p:sldId id="265" r:id="rId11"/>
    <p:sldId id="266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1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BD8BB6-607E-407C-95AA-09AA319AE52D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B7726B-3131-4A2E-B420-D54990FEE8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907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B7726B-3131-4A2E-B420-D54990FEE8BA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4491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04C90-7C28-4F70-B8B8-9D3090CE4DB0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FFCAE-F26C-43EE-93DF-2823647C34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7087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04C90-7C28-4F70-B8B8-9D3090CE4DB0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FFCAE-F26C-43EE-93DF-2823647C34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663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04C90-7C28-4F70-B8B8-9D3090CE4DB0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FFCAE-F26C-43EE-93DF-2823647C34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9156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04C90-7C28-4F70-B8B8-9D3090CE4DB0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FFCAE-F26C-43EE-93DF-2823647C34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614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04C90-7C28-4F70-B8B8-9D3090CE4DB0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FFCAE-F26C-43EE-93DF-2823647C34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380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04C90-7C28-4F70-B8B8-9D3090CE4DB0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FFCAE-F26C-43EE-93DF-2823647C34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7324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04C90-7C28-4F70-B8B8-9D3090CE4DB0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FFCAE-F26C-43EE-93DF-2823647C34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719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04C90-7C28-4F70-B8B8-9D3090CE4DB0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FFCAE-F26C-43EE-93DF-2823647C34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155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04C90-7C28-4F70-B8B8-9D3090CE4DB0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FFCAE-F26C-43EE-93DF-2823647C34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3817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04C90-7C28-4F70-B8B8-9D3090CE4DB0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FFCAE-F26C-43EE-93DF-2823647C34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0045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04C90-7C28-4F70-B8B8-9D3090CE4DB0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FFCAE-F26C-43EE-93DF-2823647C34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0786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04C90-7C28-4F70-B8B8-9D3090CE4DB0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7FFCAE-F26C-43EE-93DF-2823647C34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097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58849" y="2685745"/>
            <a:ext cx="8324295" cy="1497248"/>
          </a:xfrm>
          <a:prstGeom prst="rect">
            <a:avLst/>
          </a:prstGeom>
        </p:spPr>
        <p:txBody>
          <a:bodyPr vert="horz" lIns="93337" tIns="46669" rIns="93337" bIns="4666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«Разработка 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реализация краткосрочных дополнительных общеобразовательных программ на основе модульного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принципа»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2351649" y="125961"/>
            <a:ext cx="6855302" cy="892528"/>
          </a:xfrm>
          <a:prstGeom prst="rect">
            <a:avLst/>
          </a:prstGeom>
        </p:spPr>
        <p:txBody>
          <a:bodyPr vert="horz" lIns="93337" tIns="46669" rIns="93337" bIns="46669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9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Муниципальный опорный центр Кольского района</a:t>
            </a:r>
            <a:endParaRPr lang="ru-RU" sz="29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admin\Desktop\32LbAl4nQzA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12" t="13940" r="24848" b="17778"/>
          <a:stretch/>
        </p:blipFill>
        <p:spPr bwMode="auto">
          <a:xfrm>
            <a:off x="423623" y="242611"/>
            <a:ext cx="1559312" cy="1551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2655352" y="1018489"/>
            <a:ext cx="647817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Подзаголовок 2"/>
          <p:cNvSpPr txBox="1">
            <a:spLocks/>
          </p:cNvSpPr>
          <p:nvPr/>
        </p:nvSpPr>
        <p:spPr>
          <a:xfrm>
            <a:off x="179512" y="5700289"/>
            <a:ext cx="8329075" cy="892528"/>
          </a:xfrm>
          <a:prstGeom prst="rect">
            <a:avLst/>
          </a:prstGeom>
        </p:spPr>
        <p:txBody>
          <a:bodyPr vert="horz" lIns="93337" tIns="46669" rIns="93337" bIns="46669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Белых Юлия Андреевна, руководитель МОЦ Кольского района</a:t>
            </a:r>
          </a:p>
          <a:p>
            <a:pPr algn="l"/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17.01.2023г.</a:t>
            </a:r>
            <a:endPara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6544951"/>
            <a:ext cx="9133522" cy="440049"/>
          </a:xfrm>
          <a:prstGeom prst="rect">
            <a:avLst/>
          </a:prstGeom>
          <a:solidFill>
            <a:srgbClr val="3DA5C1"/>
          </a:solidFill>
          <a:ln>
            <a:solidFill>
              <a:srgbClr val="3DA5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337" tIns="46669" rIns="93337" bIns="46669" spcCol="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554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admin\Desktop\2022-08-02_16-46-0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5103"/>
            <a:ext cx="8496944" cy="6172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6544951"/>
            <a:ext cx="9144000" cy="440049"/>
          </a:xfrm>
          <a:prstGeom prst="rect">
            <a:avLst/>
          </a:prstGeom>
          <a:solidFill>
            <a:srgbClr val="3DA5C1"/>
          </a:solidFill>
          <a:ln>
            <a:solidFill>
              <a:srgbClr val="3DA5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337" tIns="46669" rIns="93337" bIns="46669" spcCol="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69483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admin\Desktop\2022-08-02_16-45-1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50" y="1671022"/>
            <a:ext cx="8930233" cy="4936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1334" y="65544"/>
            <a:ext cx="893023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i="1" dirty="0"/>
              <a:t>Индивидуальные учебные планы, программы и маршруты могут различаться</a:t>
            </a:r>
            <a:r>
              <a:rPr lang="ru-RU" sz="1600" dirty="0"/>
              <a:t> по цели воздействия на обучающегося и выполнять разные функции: расширять образовательный диапазон программы, углублять, профилировать, интегрировать (сочетать в себе компоненты, например, расширения содержания и углубления компетенции), поддерживать (предполагает усилия по  стимуляции обучения, например, включение в значимый проект)  или корректировать (требует подключения помощи профильных специалистов, например, дефектолога).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6544951"/>
            <a:ext cx="9144000" cy="440049"/>
          </a:xfrm>
          <a:prstGeom prst="rect">
            <a:avLst/>
          </a:prstGeom>
          <a:solidFill>
            <a:srgbClr val="3DA5C1"/>
          </a:solidFill>
          <a:ln>
            <a:solidFill>
              <a:srgbClr val="3DA5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337" tIns="46669" rIns="93337" bIns="46669" spcCol="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69570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"/>
            <a:ext cx="9144000" cy="6887324"/>
          </a:xfrm>
          <a:prstGeom prst="rect">
            <a:avLst/>
          </a:prstGeom>
          <a:solidFill>
            <a:srgbClr val="3DA5C1"/>
          </a:solidFill>
          <a:ln>
            <a:solidFill>
              <a:srgbClr val="3DA5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337" tIns="46669" rIns="93337" bIns="46669" spcCol="0"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 txBox="1">
            <a:spLocks/>
          </p:cNvSpPr>
          <p:nvPr/>
        </p:nvSpPr>
        <p:spPr>
          <a:xfrm>
            <a:off x="1651983" y="2196356"/>
            <a:ext cx="6408712" cy="645824"/>
          </a:xfrm>
          <a:prstGeom prst="rect">
            <a:avLst/>
          </a:prstGeom>
        </p:spPr>
        <p:txBody>
          <a:bodyPr lIns="93337" tIns="46669" rIns="93337" bIns="46669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002060"/>
                </a:solidFill>
              </a:rPr>
              <a:t>Спасибо за внимание!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95536" y="3548390"/>
            <a:ext cx="8280920" cy="645824"/>
          </a:xfrm>
          <a:prstGeom prst="rect">
            <a:avLst/>
          </a:prstGeom>
        </p:spPr>
        <p:txBody>
          <a:bodyPr lIns="93337" tIns="46669" rIns="93337" bIns="46669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>
                <a:solidFill>
                  <a:srgbClr val="002060"/>
                </a:solidFill>
              </a:rPr>
              <a:t>МУНИЦИПАЛЬНЫЙ ОПОРНЫЙ ЦЕНТР ДОПОЛНИТЕЛЬНОГО ОБРАЗОВАНИЯ ДЕТЕЙ КОЛЬСКОГО РАЙОНА</a:t>
            </a:r>
          </a:p>
          <a:p>
            <a:pPr algn="l"/>
            <a:endParaRPr lang="ru-RU" sz="2400" b="1" dirty="0">
              <a:solidFill>
                <a:srgbClr val="002060"/>
              </a:solidFill>
            </a:endParaRPr>
          </a:p>
          <a:p>
            <a:pPr algn="l"/>
            <a:r>
              <a:rPr lang="ru-RU" sz="1800" b="1" dirty="0">
                <a:solidFill>
                  <a:srgbClr val="002060"/>
                </a:solidFill>
              </a:rPr>
              <a:t>Мурманская обл., Кольский район, </a:t>
            </a:r>
            <a:r>
              <a:rPr lang="ru-RU" sz="1800" b="1" dirty="0" err="1">
                <a:solidFill>
                  <a:srgbClr val="002060"/>
                </a:solidFill>
              </a:rPr>
              <a:t>г.Кола</a:t>
            </a:r>
            <a:endParaRPr lang="ru-RU" sz="1800" b="1" dirty="0">
              <a:solidFill>
                <a:srgbClr val="002060"/>
              </a:solidFill>
            </a:endParaRPr>
          </a:p>
          <a:p>
            <a:pPr algn="l"/>
            <a:r>
              <a:rPr lang="ru-RU" sz="1800" b="1" dirty="0">
                <a:solidFill>
                  <a:srgbClr val="002060"/>
                </a:solidFill>
              </a:rPr>
              <a:t>ул. Победы д.7</a:t>
            </a:r>
          </a:p>
          <a:p>
            <a:pPr algn="l"/>
            <a:r>
              <a:rPr lang="ru-RU" sz="1800" b="1" dirty="0">
                <a:solidFill>
                  <a:srgbClr val="002060"/>
                </a:solidFill>
              </a:rPr>
              <a:t>8(815-53)7-11-23</a:t>
            </a:r>
          </a:p>
          <a:p>
            <a:endParaRPr lang="ru-RU" sz="2400" b="1" dirty="0">
              <a:solidFill>
                <a:srgbClr val="002060"/>
              </a:solidFill>
            </a:endParaRPr>
          </a:p>
          <a:p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439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\Desktop\2022-08-02_18-56-12-1024x48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066" y="2060848"/>
            <a:ext cx="8634908" cy="4317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332656"/>
            <a:ext cx="864096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Модуль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(лат.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моdulе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– часть, устройство, узел) – это самостоятельная, логически завершенная структурная часть дополнительной общеобразовательной программы, в рамках которой изучается несколько учебных предметов, курсов, дисциплин (модулей). 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В этом случае понятие «модуль» употребляют в качестве синонима «рабочей программы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».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6544951"/>
            <a:ext cx="9144000" cy="440049"/>
          </a:xfrm>
          <a:prstGeom prst="rect">
            <a:avLst/>
          </a:prstGeom>
          <a:solidFill>
            <a:srgbClr val="3DA5C1"/>
          </a:solidFill>
          <a:ln>
            <a:solidFill>
              <a:srgbClr val="3DA5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337" tIns="46669" rIns="93337" bIns="46669" spcCol="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138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2022-08-02_18-57-39-1024x26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780928"/>
            <a:ext cx="748883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332656"/>
            <a:ext cx="86409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smtClean="0"/>
              <a:t>Линейное построение</a:t>
            </a:r>
            <a:r>
              <a:rPr lang="ru-RU" sz="2000" dirty="0" smtClean="0"/>
              <a:t> содержания дополнительной общеразвивающей программы: обучающие изучают модули строго последовательно в установленном объеме, в определенные сроки, в соответствии с логикой обучения, нацелены на достижение определенного результата </a:t>
            </a:r>
            <a:r>
              <a:rPr lang="ru-RU" sz="2000" i="1" dirty="0" smtClean="0"/>
              <a:t>(групповая и индивидуальная формы: лекции, семинары, консультации, самостоятельная работа)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6544951"/>
            <a:ext cx="9144000" cy="440049"/>
          </a:xfrm>
          <a:prstGeom prst="rect">
            <a:avLst/>
          </a:prstGeom>
          <a:solidFill>
            <a:srgbClr val="3DA5C1"/>
          </a:solidFill>
          <a:ln>
            <a:solidFill>
              <a:srgbClr val="3DA5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337" tIns="46669" rIns="93337" bIns="46669" spcCol="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852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187816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1600" b="1" i="1" dirty="0"/>
              <a:t>Нелинейное построение</a:t>
            </a:r>
            <a:r>
              <a:rPr lang="ru-RU" sz="1600" dirty="0"/>
              <a:t> содержания дополнительной общеразвивающей программы: </a:t>
            </a:r>
          </a:p>
          <a:p>
            <a:pPr marL="285750" indent="-285750" algn="just" fontAlgn="base">
              <a:buFont typeface="Arial" pitchFamily="34" charset="0"/>
              <a:buChar char="•"/>
            </a:pPr>
            <a:r>
              <a:rPr lang="ru-RU" sz="1600" dirty="0"/>
              <a:t>составляющие модули приблизительно равноценны, вносят независимый вклад в образовательный результат, их можно изучать параллельно; </a:t>
            </a:r>
          </a:p>
          <a:p>
            <a:pPr marL="285750" indent="-285750" algn="just" fontAlgn="base">
              <a:buFont typeface="Arial" pitchFamily="34" charset="0"/>
              <a:buChar char="•"/>
            </a:pPr>
            <a:r>
              <a:rPr lang="ru-RU" sz="1600" dirty="0"/>
              <a:t>последовательность изучения жестко не задана и обучающиеся имеют возможность индивидуально планировать последовательность изучаемых модулей </a:t>
            </a:r>
            <a:r>
              <a:rPr lang="ru-RU" sz="1600" i="1" dirty="0"/>
              <a:t>(индивидуальный учебный план, дистанционное обучение при поддержке педагога</a:t>
            </a:r>
            <a:r>
              <a:rPr lang="ru-RU" sz="1600" dirty="0"/>
              <a:t>)</a:t>
            </a:r>
          </a:p>
        </p:txBody>
      </p:sp>
      <p:pic>
        <p:nvPicPr>
          <p:cNvPr id="5123" name="Picture 3" descr="C:\Users\admin\Desktop\2022-12-09_13-54-06-1024x50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64" y="1916832"/>
            <a:ext cx="8802724" cy="439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6544951"/>
            <a:ext cx="9144000" cy="440049"/>
          </a:xfrm>
          <a:prstGeom prst="rect">
            <a:avLst/>
          </a:prstGeom>
          <a:solidFill>
            <a:srgbClr val="3DA5C1"/>
          </a:solidFill>
          <a:ln>
            <a:solidFill>
              <a:srgbClr val="3DA5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337" tIns="46669" rIns="93337" bIns="46669" spcCol="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0024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5722" y="332656"/>
            <a:ext cx="872065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/>
              <a:t>Комбинированное построение</a:t>
            </a:r>
            <a:r>
              <a:rPr lang="ru-RU" sz="2000" dirty="0"/>
              <a:t> содержания дополнительной общеразвивающей </a:t>
            </a:r>
            <a:r>
              <a:rPr lang="ru-RU" sz="2000" dirty="0" smtClean="0"/>
              <a:t>программы – </a:t>
            </a:r>
            <a:r>
              <a:rPr lang="ru-RU" sz="2000" dirty="0"/>
              <a:t>сочетается линейная нелинейная схема, т.е. программа может включать: </a:t>
            </a:r>
            <a:endParaRPr lang="ru-RU" sz="2000" dirty="0" smtClean="0"/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dirty="0" smtClean="0"/>
              <a:t>базовый </a:t>
            </a:r>
            <a:r>
              <a:rPr lang="ru-RU" sz="2000" dirty="0"/>
              <a:t>(обязательный, инвариантный) модуль и модули по выбору (вариантные). Например, модули для одаренных детей и детей с ОВЗ; </a:t>
            </a:r>
            <a:endParaRPr lang="ru-RU" sz="2000" dirty="0" smtClean="0"/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dirty="0" smtClean="0"/>
              <a:t>модули </a:t>
            </a:r>
            <a:r>
              <a:rPr lang="ru-RU" sz="2000" dirty="0"/>
              <a:t>разного уровня освоения программы (базовый и углубленный</a:t>
            </a:r>
            <a:r>
              <a:rPr lang="ru-RU" sz="2000" dirty="0" smtClean="0"/>
              <a:t>);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dirty="0" smtClean="0"/>
              <a:t>модули</a:t>
            </a:r>
            <a:r>
              <a:rPr lang="ru-RU" sz="2000" dirty="0"/>
              <a:t>, выстроенные в логике определенных видов деятельности по программе. </a:t>
            </a:r>
            <a:endParaRPr lang="ru-RU" sz="2000" dirty="0" smtClean="0"/>
          </a:p>
          <a:p>
            <a:pPr algn="just"/>
            <a:endParaRPr lang="ru-RU" sz="2000" dirty="0"/>
          </a:p>
          <a:p>
            <a:pPr algn="just"/>
            <a:r>
              <a:rPr lang="ru-RU" sz="2000" dirty="0" smtClean="0"/>
              <a:t>Например</a:t>
            </a:r>
            <a:r>
              <a:rPr lang="ru-RU" sz="2000" dirty="0"/>
              <a:t>, модуль проектной деятельности, модуль исследовательской деятельности, др. модули, выстроенные по содержанию образования (по темам или тематическим блокам).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6544951"/>
            <a:ext cx="9144000" cy="440049"/>
          </a:xfrm>
          <a:prstGeom prst="rect">
            <a:avLst/>
          </a:prstGeom>
          <a:solidFill>
            <a:srgbClr val="3DA5C1"/>
          </a:solidFill>
          <a:ln>
            <a:solidFill>
              <a:srgbClr val="3DA5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337" tIns="46669" rIns="93337" bIns="46669" spcCol="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41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0688"/>
            <a:ext cx="8784976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6544951"/>
            <a:ext cx="9144000" cy="440049"/>
          </a:xfrm>
          <a:prstGeom prst="rect">
            <a:avLst/>
          </a:prstGeom>
          <a:solidFill>
            <a:srgbClr val="3DA5C1"/>
          </a:solidFill>
          <a:ln>
            <a:solidFill>
              <a:srgbClr val="3DA5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337" tIns="46669" rIns="93337" bIns="46669" spcCol="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3368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admin\Desktop\2022-08-02_16-47-2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476672"/>
            <a:ext cx="8704451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6544951"/>
            <a:ext cx="9144000" cy="440049"/>
          </a:xfrm>
          <a:prstGeom prst="rect">
            <a:avLst/>
          </a:prstGeom>
          <a:solidFill>
            <a:srgbClr val="3DA5C1"/>
          </a:solidFill>
          <a:ln>
            <a:solidFill>
              <a:srgbClr val="3DA5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337" tIns="46669" rIns="93337" bIns="46669" spcCol="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4399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764704"/>
            <a:ext cx="864096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Преимущество модульной программы заключается в том, что разные уровни ее прохождения и модульное содержание дают возможность построить 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индивидуальный учебный план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для каждого обучающегося и, в зависимости от возможностей и предпочтений каждого, определить набор модулей фактически для каждой целевой группы. Очевидно, что идея вариативного выбора обучающимся индивидуального образовательного маршрута наиболее эффективно реализуется в контексте модульного подхода в образовании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6544951"/>
            <a:ext cx="9144000" cy="440049"/>
          </a:xfrm>
          <a:prstGeom prst="rect">
            <a:avLst/>
          </a:prstGeom>
          <a:solidFill>
            <a:srgbClr val="3DA5C1"/>
          </a:solidFill>
          <a:ln>
            <a:solidFill>
              <a:srgbClr val="3DA5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337" tIns="46669" rIns="93337" bIns="46669" spcCol="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54710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dmin\Desktop\2022-08-02_16-46-4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992" y="404664"/>
            <a:ext cx="8759077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6544951"/>
            <a:ext cx="9144000" cy="440049"/>
          </a:xfrm>
          <a:prstGeom prst="rect">
            <a:avLst/>
          </a:prstGeom>
          <a:solidFill>
            <a:srgbClr val="3DA5C1"/>
          </a:solidFill>
          <a:ln>
            <a:solidFill>
              <a:srgbClr val="3DA5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337" tIns="46669" rIns="93337" bIns="46669" spcCol="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3171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87</Words>
  <Application>Microsoft Office PowerPoint</Application>
  <PresentationFormat>Экран (4:3)</PresentationFormat>
  <Paragraphs>24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3</cp:revision>
  <dcterms:created xsi:type="dcterms:W3CDTF">2023-02-28T12:05:24Z</dcterms:created>
  <dcterms:modified xsi:type="dcterms:W3CDTF">2023-02-28T12:28:28Z</dcterms:modified>
</cp:coreProperties>
</file>