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2" r:id="rId16"/>
    <p:sldId id="270" r:id="rId17"/>
    <p:sldId id="271" r:id="rId18"/>
  </p:sldIdLst>
  <p:sldSz cx="9144000" cy="5143500" type="screen16x9"/>
  <p:notesSz cx="6858000" cy="9144000"/>
  <p:embeddedFontLst>
    <p:embeddedFont>
      <p:font typeface="PT Sans Narrow" panose="020B0604020202020204" charset="-52"/>
      <p:regular r:id="rId20"/>
      <p:bold r:id="rId21"/>
    </p:embeddedFont>
    <p:embeddedFont>
      <p:font typeface="Open Sans" panose="020B060402020202020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218865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81782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ae45bbd04b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ae45bbd04b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10551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ae45bbd04b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ae45bbd04b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92856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ae45bbd04b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ae45bbd04b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02661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b750e90ce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b750e90ce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4080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ae45bbd04b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ae45bbd04b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1571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b750e90ce2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b750e90ce2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23401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b764c8e25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b764c8e25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4629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b750e90ce2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b750e90ce2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6860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7954453f30_0_3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7954453f30_0_3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7816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7954453f30_0_3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7954453f30_0_3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55800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ae45bbd04b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ae45bbd04b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29244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ae45bbd04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ae45bbd04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14712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ae45bbd04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ae45bbd04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53158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ae45bbd04b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ae45bbd04b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61044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ae45bbd04b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ae45bbd04b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18445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1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body" idx="1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videos31871999?section=album_1&amp;z=video31871999_456239104/pl_31871999_1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ctrTitle"/>
          </p:nvPr>
        </p:nvSpPr>
        <p:spPr>
          <a:xfrm>
            <a:off x="1004150" y="1751776"/>
            <a:ext cx="7136700" cy="116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Архитектор эпохи модерна – Антонио Гауди</a:t>
            </a:r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1"/>
          </p:nvPr>
        </p:nvSpPr>
        <p:spPr>
          <a:xfrm>
            <a:off x="2137250" y="2983639"/>
            <a:ext cx="4870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 smtClean="0"/>
              <a:t>Преподаватель: Стовба Софья Вадимовна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 smtClean="0"/>
              <a:t>МБУДО «Молочненская ДМШ»</a:t>
            </a:r>
            <a:endParaRPr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>
            <a:spLocks noGrp="1"/>
          </p:cNvSpPr>
          <p:nvPr>
            <p:ph type="title"/>
          </p:nvPr>
        </p:nvSpPr>
        <p:spPr>
          <a:xfrm>
            <a:off x="311700" y="217900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Животные парка</a:t>
            </a:r>
            <a:endParaRPr/>
          </a:p>
        </p:txBody>
      </p:sp>
      <p:sp>
        <p:nvSpPr>
          <p:cNvPr id="138" name="Google Shape;138;p22"/>
          <p:cNvSpPr txBox="1">
            <a:spLocks noGrp="1"/>
          </p:cNvSpPr>
          <p:nvPr>
            <p:ph type="body" idx="1"/>
          </p:nvPr>
        </p:nvSpPr>
        <p:spPr>
          <a:xfrm>
            <a:off x="311700" y="3673925"/>
            <a:ext cx="8520600" cy="118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 dirty="0"/>
              <a:t>Знаменитая скамья змея, имеющая изгиб по форме человеческой спины, венчает собой сверху зал ста колонн. Скамья отделана осколками керамической плитки, т.е. почти строительным мусором.</a:t>
            </a:r>
            <a:endParaRPr dirty="0"/>
          </a:p>
        </p:txBody>
      </p:sp>
      <p:pic>
        <p:nvPicPr>
          <p:cNvPr id="139" name="Google Shape;13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7188" y="1077700"/>
            <a:ext cx="3665738" cy="244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95326" y="1077700"/>
            <a:ext cx="4771477" cy="2443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23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47" name="Google Shape;14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708025"/>
            <a:ext cx="5475250" cy="343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86773" y="320627"/>
            <a:ext cx="3023625" cy="4365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4"/>
          <p:cNvSpPr txBox="1">
            <a:spLocks noGrp="1"/>
          </p:cNvSpPr>
          <p:nvPr>
            <p:ph type="title"/>
          </p:nvPr>
        </p:nvSpPr>
        <p:spPr>
          <a:xfrm>
            <a:off x="418575" y="445025"/>
            <a:ext cx="50457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Дом Бальо</a:t>
            </a:r>
            <a:endParaRPr/>
          </a:p>
        </p:txBody>
      </p:sp>
      <p:sp>
        <p:nvSpPr>
          <p:cNvPr id="154" name="Google Shape;154;p24"/>
          <p:cNvSpPr txBox="1">
            <a:spLocks noGrp="1"/>
          </p:cNvSpPr>
          <p:nvPr>
            <p:ph type="body" idx="1"/>
          </p:nvPr>
        </p:nvSpPr>
        <p:spPr>
          <a:xfrm>
            <a:off x="418575" y="1269175"/>
            <a:ext cx="4751700" cy="34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/>
              <a:t>Одно из самых популярных сооружений Гауди -</a:t>
            </a:r>
            <a:r>
              <a:rPr lang="ru" b="1" dirty="0"/>
              <a:t> дом Бальо</a:t>
            </a:r>
            <a:r>
              <a:rPr lang="ru" dirty="0"/>
              <a:t> (1904-06) -</a:t>
            </a:r>
            <a:endParaRPr dirty="0"/>
          </a:p>
          <a:p>
            <a:pPr marL="0" lvl="0" indent="0" algn="l" rtl="0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dirty="0"/>
              <a:t>плод причудливой фантазии.</a:t>
            </a:r>
            <a:endParaRPr dirty="0"/>
          </a:p>
          <a:p>
            <a:pPr marL="0" lvl="0" indent="0" algn="l" rtl="0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dirty="0"/>
              <a:t>В нем разработан сюжет - Св. Георгий убивает дракона.</a:t>
            </a:r>
            <a:endParaRPr dirty="0"/>
          </a:p>
          <a:p>
            <a:pPr marL="0" lvl="0" indent="0" algn="l" rtl="0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dirty="0"/>
              <a:t>Первые два этажа напоминают кости и скелет дракона, фактура стены - его кожу, а кровля сложного рисунка - его хребет. </a:t>
            </a:r>
            <a:endParaRPr dirty="0"/>
          </a:p>
          <a:p>
            <a:pPr marL="0" lvl="0" indent="0" algn="l" rtl="0">
              <a:lnSpc>
                <a:spcPct val="8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dirty="0"/>
              <a:t>На кровле установлены башенка и несколько групп дымовых труб разнообразных сложных форм, облицованные керамикой.</a:t>
            </a:r>
            <a:endParaRPr dirty="0"/>
          </a:p>
        </p:txBody>
      </p:sp>
      <p:pic>
        <p:nvPicPr>
          <p:cNvPr id="155" name="Google Shape;15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0124" y="230039"/>
            <a:ext cx="3427200" cy="4560661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4"/>
          <p:cNvSpPr txBox="1"/>
          <p:nvPr/>
        </p:nvSpPr>
        <p:spPr>
          <a:xfrm>
            <a:off x="7108725" y="69725"/>
            <a:ext cx="4944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>
                <a:solidFill>
                  <a:srgbClr val="6FA8DC"/>
                </a:solidFill>
                <a:latin typeface="+mj-lt"/>
                <a:ea typeface="Open Sans"/>
                <a:cs typeface="Open Sans"/>
                <a:sym typeface="Open Sans"/>
              </a:rPr>
              <a:t>Д</a:t>
            </a:r>
            <a:endParaRPr sz="3600">
              <a:solidFill>
                <a:srgbClr val="6FA8DC"/>
              </a:solidFill>
              <a:latin typeface="+mj-lt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Дом Бальо</a:t>
            </a:r>
            <a:endParaRPr/>
          </a:p>
        </p:txBody>
      </p:sp>
      <p:sp>
        <p:nvSpPr>
          <p:cNvPr id="162" name="Google Shape;162;p25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63" name="Google Shape;163;p25"/>
          <p:cNvPicPr preferRelativeResize="0"/>
          <p:nvPr/>
        </p:nvPicPr>
        <p:blipFill rotWithShape="1">
          <a:blip r:embed="rId3">
            <a:alphaModFix/>
          </a:blip>
          <a:srcRect l="6164"/>
          <a:stretch/>
        </p:blipFill>
        <p:spPr>
          <a:xfrm>
            <a:off x="311700" y="1266325"/>
            <a:ext cx="3997525" cy="3195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5"/>
          <p:cNvPicPr preferRelativeResize="0"/>
          <p:nvPr/>
        </p:nvPicPr>
        <p:blipFill rotWithShape="1">
          <a:blip r:embed="rId4">
            <a:alphaModFix/>
          </a:blip>
          <a:srcRect l="3957" r="2488"/>
          <a:stretch/>
        </p:blipFill>
        <p:spPr>
          <a:xfrm>
            <a:off x="4465126" y="1266325"/>
            <a:ext cx="4481623" cy="3195224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5"/>
          <p:cNvSpPr txBox="1"/>
          <p:nvPr/>
        </p:nvSpPr>
        <p:spPr>
          <a:xfrm>
            <a:off x="8337900" y="4404600"/>
            <a:ext cx="4944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А</a:t>
            </a:r>
            <a:endParaRPr sz="3600">
              <a:solidFill>
                <a:srgbClr val="EFEFE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6" name="Google Shape;166;p25"/>
          <p:cNvSpPr txBox="1"/>
          <p:nvPr/>
        </p:nvSpPr>
        <p:spPr>
          <a:xfrm>
            <a:off x="721100" y="2494487"/>
            <a:ext cx="4944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dirty="0">
                <a:solidFill>
                  <a:srgbClr val="9FC5E8"/>
                </a:solidFill>
                <a:latin typeface="+mj-lt"/>
                <a:ea typeface="Open Sans"/>
                <a:cs typeface="Open Sans"/>
                <a:sym typeface="Open Sans"/>
              </a:rPr>
              <a:t>Р</a:t>
            </a:r>
            <a:endParaRPr sz="3600" dirty="0">
              <a:solidFill>
                <a:srgbClr val="9FC5E8"/>
              </a:solidFill>
              <a:latin typeface="+mj-lt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6"/>
          <p:cNvSpPr txBox="1">
            <a:spLocks noGrp="1"/>
          </p:cNvSpPr>
          <p:nvPr>
            <p:ph type="title"/>
          </p:nvPr>
        </p:nvSpPr>
        <p:spPr>
          <a:xfrm>
            <a:off x="311700" y="282500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Собор Саграда Фамилия</a:t>
            </a:r>
            <a:endParaRPr/>
          </a:p>
        </p:txBody>
      </p:sp>
      <p:sp>
        <p:nvSpPr>
          <p:cNvPr id="172" name="Google Shape;172;p26"/>
          <p:cNvSpPr txBox="1">
            <a:spLocks noGrp="1"/>
          </p:cNvSpPr>
          <p:nvPr>
            <p:ph type="body" idx="1"/>
          </p:nvPr>
        </p:nvSpPr>
        <p:spPr>
          <a:xfrm>
            <a:off x="187025" y="1055425"/>
            <a:ext cx="5157000" cy="399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ru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Гауди мечтал создать «Собор ХХ столетия», синтез всех своих архитектурных знаний со сложной системой символики и визуального объяснения тайн веры.</a:t>
            </a:r>
            <a:endParaRPr sz="2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ru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Углубляясь в себя, он становился все более эксцентричным. </a:t>
            </a:r>
            <a:endParaRPr sz="2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ru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Жил отшельником в своей мастерской, расположенной на строительной площадке, и выходил только время от времени «с шапкой в руке» для сбора средств на строительство церкви (пожертвования были единственным источником финансирования строительства, поэтому она строилась так долго). </a:t>
            </a:r>
            <a:endParaRPr sz="2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ru" sz="20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Ссылка</a:t>
            </a:r>
            <a:r>
              <a:rPr lang="ru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ru" sz="200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Экскурсия по собору</a:t>
            </a:r>
            <a:endParaRPr sz="2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3" name="Google Shape;173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43900" y="282500"/>
            <a:ext cx="3488400" cy="465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6"/>
          <p:cNvSpPr txBox="1"/>
          <p:nvPr/>
        </p:nvSpPr>
        <p:spPr>
          <a:xfrm>
            <a:off x="2794950" y="2238650"/>
            <a:ext cx="4944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dirty="0">
                <a:solidFill>
                  <a:srgbClr val="EFEFEF"/>
                </a:solidFill>
                <a:latin typeface="+mj-lt"/>
                <a:ea typeface="Open Sans"/>
                <a:cs typeface="Open Sans"/>
                <a:sym typeface="Open Sans"/>
              </a:rPr>
              <a:t>Р</a:t>
            </a:r>
            <a:endParaRPr sz="3600" dirty="0">
              <a:solidFill>
                <a:srgbClr val="EFEFEF"/>
              </a:solidFill>
              <a:latin typeface="+mj-lt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Гибель архитектора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ru-RU" dirty="0"/>
              <a:t>Антонио Гауди погиб в Барселоне 7 июня 1926, сбитый трамваем неподалеку </a:t>
            </a:r>
            <a:r>
              <a:rPr lang="ru-RU" dirty="0" smtClean="0"/>
              <a:t>на пути в собор </a:t>
            </a:r>
            <a:r>
              <a:rPr lang="ru-RU" dirty="0" err="1" smtClean="0"/>
              <a:t>Саграда</a:t>
            </a:r>
            <a:r>
              <a:rPr lang="ru-RU" dirty="0" smtClean="0"/>
              <a:t> Фамилия. Без сознания, в </a:t>
            </a:r>
            <a:r>
              <a:rPr lang="ru-RU" dirty="0"/>
              <a:t>ветхой одежде, его доставили в больницу Святого Креста — специальный приют для бедных, </a:t>
            </a:r>
            <a:r>
              <a:rPr lang="ru-RU" dirty="0" smtClean="0"/>
              <a:t>так как подумали, что это нищий, а не знаменитый архитектор. </a:t>
            </a:r>
          </a:p>
          <a:p>
            <a:pPr marL="114300" indent="0">
              <a:buNone/>
            </a:pPr>
            <a:endParaRPr lang="ru-RU" dirty="0" smtClean="0"/>
          </a:p>
          <a:p>
            <a:pPr marL="114300" indent="0">
              <a:buNone/>
            </a:pPr>
            <a:r>
              <a:rPr lang="ru-RU" dirty="0" smtClean="0"/>
              <a:t>Многие </a:t>
            </a:r>
            <a:r>
              <a:rPr lang="ru-RU" dirty="0"/>
              <a:t>из творений Гауди включены в Список Всемирного наследия ЮНЕСКО. Так же большое количество этих сооружений открыто для посещения туристами.</a:t>
            </a:r>
          </a:p>
          <a:p>
            <a:pPr marL="114300" indent="0">
              <a:buNone/>
            </a:pPr>
            <a:endParaRPr lang="ru-RU" dirty="0"/>
          </a:p>
          <a:p>
            <a:pPr marL="11430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4544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Игра ПРАВДА - ЛОЖЬ</a:t>
            </a:r>
            <a:endParaRPr/>
          </a:p>
        </p:txBody>
      </p:sp>
      <p:sp>
        <p:nvSpPr>
          <p:cNvPr id="180" name="Google Shape;180;p27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arenR"/>
            </a:pPr>
            <a:r>
              <a:rPr lang="ru" dirty="0"/>
              <a:t>Антонио Гауди все детство играл в больших компаниях, любил играть в мяч. (ложь) 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arenR"/>
            </a:pPr>
            <a:r>
              <a:rPr lang="ru" dirty="0"/>
              <a:t> Пока Гауди не поступил в институт, он делал мелкие заказы - фонари, мебель) (правда)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arenR"/>
            </a:pPr>
            <a:r>
              <a:rPr lang="ru" dirty="0"/>
              <a:t>Стены собора Саграда Фамилии созданы с имитацией лавы (правда)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arenR"/>
            </a:pPr>
            <a:r>
              <a:rPr lang="ru" dirty="0"/>
              <a:t>Вдохновлялся космосом и хотел в парке Гуэля сделать ракету. (ложь)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arenR"/>
            </a:pPr>
            <a:r>
              <a:rPr lang="ru" dirty="0"/>
              <a:t>На скамью в парке Гуэль садились рабочии, чтобы создать удобный рельеф (правда)</a:t>
            </a: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Этапы выполнения макета</a:t>
            </a:r>
            <a:endParaRPr/>
          </a:p>
        </p:txBody>
      </p:sp>
      <p:sp>
        <p:nvSpPr>
          <p:cNvPr id="186" name="Google Shape;186;p28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45912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ru" sz="2100"/>
              <a:t>Создание эскиза постройки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ru" sz="2100"/>
              <a:t>Подбор цветовой палитры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ru" sz="2100"/>
              <a:t>Подбор материалов для макета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ru" sz="2100"/>
              <a:t>Сборка макета</a:t>
            </a:r>
            <a:endParaRPr sz="2100"/>
          </a:p>
        </p:txBody>
      </p:sp>
      <p:pic>
        <p:nvPicPr>
          <p:cNvPr id="187" name="Google Shape;187;p28"/>
          <p:cNvPicPr preferRelativeResize="0"/>
          <p:nvPr/>
        </p:nvPicPr>
        <p:blipFill rotWithShape="1">
          <a:blip r:embed="rId3">
            <a:alphaModFix/>
          </a:blip>
          <a:srcRect t="22227" b="23412"/>
          <a:stretch/>
        </p:blipFill>
        <p:spPr>
          <a:xfrm>
            <a:off x="4969948" y="1152425"/>
            <a:ext cx="3503174" cy="3382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>
            <a:spLocks noGrp="1"/>
          </p:cNvSpPr>
          <p:nvPr>
            <p:ph type="title"/>
          </p:nvPr>
        </p:nvSpPr>
        <p:spPr>
          <a:xfrm>
            <a:off x="311700" y="41197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План урока</a:t>
            </a:r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40452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 New Roman"/>
              <a:buAutoNum type="arabicPeriod"/>
            </a:pPr>
            <a:r>
              <a:rPr lang="ru" sz="22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Изучить биографию Гауди.</a:t>
            </a:r>
            <a:endParaRPr sz="22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 New Roman"/>
              <a:buAutoNum type="arabicPeriod"/>
            </a:pPr>
            <a:r>
              <a:rPr lang="ru" sz="22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Изучить архитектурные творения Гауди</a:t>
            </a:r>
            <a:endParaRPr sz="22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 New Roman"/>
              <a:buAutoNum type="arabicPeriod"/>
            </a:pPr>
            <a:r>
              <a:rPr lang="ru" sz="22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Посмотреть видеоэкскурсию </a:t>
            </a:r>
            <a:endParaRPr sz="22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 New Roman"/>
              <a:buAutoNum type="arabicPeriod"/>
            </a:pPr>
            <a:r>
              <a:rPr lang="ru" sz="22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Создать свой замок или домик</a:t>
            </a:r>
            <a:endParaRPr sz="22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4" name="Google Shape;74;p14"/>
          <p:cNvPicPr preferRelativeResize="0"/>
          <p:nvPr/>
        </p:nvPicPr>
        <p:blipFill rotWithShape="1">
          <a:blip r:embed="rId3">
            <a:alphaModFix/>
          </a:blip>
          <a:srcRect l="28638" r="14381"/>
          <a:stretch/>
        </p:blipFill>
        <p:spPr>
          <a:xfrm>
            <a:off x="4356900" y="1119375"/>
            <a:ext cx="4260299" cy="3435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>
            <a:off x="311700" y="271350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Жизнь и творчество Антонио Гауди </a:t>
            </a:r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1"/>
          </p:nvPr>
        </p:nvSpPr>
        <p:spPr>
          <a:xfrm>
            <a:off x="311700" y="1042675"/>
            <a:ext cx="5619900" cy="37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ru" sz="1779" dirty="0">
                <a:solidFill>
                  <a:srgbClr val="383838"/>
                </a:solidFill>
                <a:highlight>
                  <a:srgbClr val="FFFFFF"/>
                </a:highlight>
              </a:rPr>
              <a:t>Антонио Гауди-и-Курнет родился 25 июня 1852 года в небольшом городке Реусе в Каталонии. С 1868 г. жил в Барселоне. </a:t>
            </a:r>
            <a:endParaRPr sz="1779" dirty="0">
              <a:solidFill>
                <a:srgbClr val="383838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rPr lang="ru" sz="1779" dirty="0">
                <a:solidFill>
                  <a:srgbClr val="383838"/>
                </a:solidFill>
                <a:highlight>
                  <a:srgbClr val="FFFFFF"/>
                </a:highlight>
              </a:rPr>
              <a:t>Детство Гауди прошло у моря. Впечатления о первых архитектурных опытах он пронёс через всю жизнь. Поэтому все его дома напоминают замки из песка.</a:t>
            </a:r>
            <a:endParaRPr sz="1779" dirty="0">
              <a:solidFill>
                <a:srgbClr val="383838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SzPts val="770"/>
              <a:buNone/>
            </a:pPr>
            <a:r>
              <a:rPr lang="ru" sz="1779" dirty="0">
                <a:solidFill>
                  <a:srgbClr val="383838"/>
                </a:solidFill>
                <a:highlight>
                  <a:srgbClr val="FFFFFF"/>
                </a:highlight>
              </a:rPr>
              <a:t>Он с детства страдал ревматизмом, поэтому не мог играть с другими детьми, часто гулял один. Его внимание надолго приковывали облака, насекомые, цветы…</a:t>
            </a:r>
            <a:endParaRPr sz="1779" dirty="0">
              <a:solidFill>
                <a:srgbClr val="383838"/>
              </a:solidFill>
              <a:highlight>
                <a:srgbClr val="FFFFFF"/>
              </a:highlight>
            </a:endParaRPr>
          </a:p>
        </p:txBody>
      </p:sp>
      <p:pic>
        <p:nvPicPr>
          <p:cNvPr id="81" name="Google Shape;8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41500" y="1099675"/>
            <a:ext cx="2790790" cy="36360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5"/>
          <p:cNvSpPr txBox="1"/>
          <p:nvPr/>
        </p:nvSpPr>
        <p:spPr>
          <a:xfrm>
            <a:off x="5547100" y="4221675"/>
            <a:ext cx="4944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dirty="0">
                <a:solidFill>
                  <a:srgbClr val="EFEFEF"/>
                </a:solidFill>
                <a:latin typeface="+mj-lt"/>
                <a:ea typeface="Open Sans"/>
                <a:cs typeface="Open Sans"/>
                <a:sym typeface="Open Sans"/>
              </a:rPr>
              <a:t>П</a:t>
            </a:r>
            <a:endParaRPr sz="3600" dirty="0">
              <a:solidFill>
                <a:srgbClr val="EFEFEF"/>
              </a:solidFill>
              <a:latin typeface="+mj-lt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Жизнь и творчество Антонио Гауди </a:t>
            </a:r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body" idx="1"/>
          </p:nvPr>
        </p:nvSpPr>
        <p:spPr>
          <a:xfrm>
            <a:off x="4475525" y="1266325"/>
            <a:ext cx="4356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ru" sz="1865" dirty="0"/>
              <a:t>Он хотел строить так, как строит природа, и лучшими из интерьеров считал небо и море, а идеальными скульптурными формами — дерево и облака. </a:t>
            </a:r>
            <a:endParaRPr sz="1865" dirty="0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018"/>
              <a:buNone/>
            </a:pPr>
            <a:r>
              <a:rPr lang="ru" sz="1865" dirty="0"/>
              <a:t>Его исключительное новаторство сделало его гением, изобретателем уникального, собственного и несравненного архитектурного языка, который не поддается классификации.</a:t>
            </a:r>
            <a:endParaRPr sz="1865" dirty="0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1018"/>
              <a:buNone/>
            </a:pPr>
            <a:endParaRPr sz="1865" dirty="0"/>
          </a:p>
        </p:txBody>
      </p:sp>
      <p:pic>
        <p:nvPicPr>
          <p:cNvPr id="89" name="Google Shape;8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426" y="1387976"/>
            <a:ext cx="4113126" cy="305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 txBox="1">
            <a:spLocks noGrp="1"/>
          </p:cNvSpPr>
          <p:nvPr>
            <p:ph type="title"/>
          </p:nvPr>
        </p:nvSpPr>
        <p:spPr>
          <a:xfrm>
            <a:off x="365150" y="23127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Жизнь и творчество Антонио Гауди </a:t>
            </a:r>
            <a:endParaRPr b="0"/>
          </a:p>
        </p:txBody>
      </p:sp>
      <p:sp>
        <p:nvSpPr>
          <p:cNvPr id="95" name="Google Shape;95;p17"/>
          <p:cNvSpPr txBox="1">
            <a:spLocks noGrp="1"/>
          </p:cNvSpPr>
          <p:nvPr>
            <p:ph type="body" idx="1"/>
          </p:nvPr>
        </p:nvSpPr>
        <p:spPr>
          <a:xfrm>
            <a:off x="238200" y="1032400"/>
            <a:ext cx="4711800" cy="286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ru" sz="1629" dirty="0"/>
              <a:t>В 1869 г. он устроился в архитектурное бюро на должность чертежника. Параллельно 17-летний юноша записался на подготовительные курсы, на которых проучился 5 лет. </a:t>
            </a:r>
            <a:endParaRPr sz="1629" dirty="0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935"/>
              <a:buNone/>
            </a:pPr>
            <a:r>
              <a:rPr lang="ru" sz="1629" dirty="0"/>
              <a:t>С 1870 по 1882 год он работал под руководством архитекторов Ф. Вильяра и Э. Сала: участвовал в различных конкурсах, выполнял мелкие работы (фонари, ограды и проч.), изучал ремесла и проектировал мебель для собственного дома.</a:t>
            </a:r>
            <a:endParaRPr sz="1629" dirty="0"/>
          </a:p>
        </p:txBody>
      </p:sp>
      <p:pic>
        <p:nvPicPr>
          <p:cNvPr id="96" name="Google Shape;9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3325" y="1032400"/>
            <a:ext cx="3942427" cy="26358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7"/>
          <p:cNvSpPr txBox="1"/>
          <p:nvPr/>
        </p:nvSpPr>
        <p:spPr>
          <a:xfrm>
            <a:off x="238200" y="3892625"/>
            <a:ext cx="8667600" cy="8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8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600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В 1873–1878 гг. занимался в Высшей технической школе архитектуры.  Гауди выбрал жутковатую тему – проект кладбищенских ворот. Ему было интересно создать «пограничную зону» между двумя мирами – живых и мертвых.</a:t>
            </a:r>
            <a:endParaRPr sz="1600" dirty="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>
            <a:spLocks noGrp="1"/>
          </p:cNvSpPr>
          <p:nvPr>
            <p:ph type="title"/>
          </p:nvPr>
        </p:nvSpPr>
        <p:spPr>
          <a:xfrm>
            <a:off x="311700" y="191200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Встреча с Гуэлем</a:t>
            </a:r>
            <a:endParaRPr/>
          </a:p>
        </p:txBody>
      </p:sp>
      <p:sp>
        <p:nvSpPr>
          <p:cNvPr id="103" name="Google Shape;103;p18"/>
          <p:cNvSpPr txBox="1">
            <a:spLocks noGrp="1"/>
          </p:cNvSpPr>
          <p:nvPr>
            <p:ph type="body" idx="1"/>
          </p:nvPr>
        </p:nvSpPr>
        <p:spPr>
          <a:xfrm>
            <a:off x="6586350" y="1045513"/>
            <a:ext cx="2498400" cy="284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SzPts val="935"/>
              <a:buNone/>
            </a:pPr>
            <a:r>
              <a:rPr lang="ru" sz="1629" dirty="0"/>
              <a:t>Решающей для реализации замыслов молодого архитектора оказалась его встреча с Эусеби Гуэлем - богатейшим человеком Каталонии, не чуждый эстетических озарений. </a:t>
            </a:r>
            <a:endParaRPr sz="1629" dirty="0"/>
          </a:p>
        </p:txBody>
      </p:sp>
      <p:pic>
        <p:nvPicPr>
          <p:cNvPr id="104" name="Google Shape;10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5500" y="1045550"/>
            <a:ext cx="6201035" cy="2842137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8"/>
          <p:cNvSpPr txBox="1"/>
          <p:nvPr/>
        </p:nvSpPr>
        <p:spPr>
          <a:xfrm>
            <a:off x="235500" y="4034625"/>
            <a:ext cx="8520600" cy="7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800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В этом парке Гауди попытался воплотить идеи, которые есть в природе, но никогда не реализовывались в архитектуре. </a:t>
            </a:r>
            <a:endParaRPr sz="1800" dirty="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6" name="Google Shape;106;p18"/>
          <p:cNvSpPr txBox="1"/>
          <p:nvPr/>
        </p:nvSpPr>
        <p:spPr>
          <a:xfrm>
            <a:off x="3877150" y="3740725"/>
            <a:ext cx="4944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dirty="0">
                <a:solidFill>
                  <a:srgbClr val="EFEFEF"/>
                </a:solidFill>
                <a:latin typeface="+mj-lt"/>
                <a:ea typeface="Open Sans"/>
                <a:cs typeface="Open Sans"/>
                <a:sym typeface="Open Sans"/>
              </a:rPr>
              <a:t>И</a:t>
            </a:r>
            <a:endParaRPr sz="3600" dirty="0">
              <a:solidFill>
                <a:srgbClr val="EFEFEF"/>
              </a:solidFill>
              <a:latin typeface="+mj-lt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 txBox="1"/>
          <p:nvPr/>
        </p:nvSpPr>
        <p:spPr>
          <a:xfrm>
            <a:off x="8556075" y="4297650"/>
            <a:ext cx="4944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dirty="0">
                <a:solidFill>
                  <a:srgbClr val="EFEFEF"/>
                </a:solidFill>
                <a:latin typeface="+mj-lt"/>
                <a:ea typeface="Open Sans"/>
                <a:cs typeface="Open Sans"/>
                <a:sym typeface="Open Sans"/>
              </a:rPr>
              <a:t>О</a:t>
            </a:r>
            <a:endParaRPr sz="3600" dirty="0">
              <a:solidFill>
                <a:srgbClr val="EFEFEF"/>
              </a:solidFill>
              <a:latin typeface="+mj-lt"/>
              <a:ea typeface="Open Sans"/>
              <a:cs typeface="Open Sans"/>
              <a:sym typeface="Open Sans"/>
            </a:endParaRPr>
          </a:p>
        </p:txBody>
      </p:sp>
      <p:sp>
        <p:nvSpPr>
          <p:cNvPr id="112" name="Google Shape;112;p19"/>
          <p:cNvSpPr txBox="1">
            <a:spLocks noGrp="1"/>
          </p:cNvSpPr>
          <p:nvPr>
            <p:ph type="title"/>
          </p:nvPr>
        </p:nvSpPr>
        <p:spPr>
          <a:xfrm>
            <a:off x="311700" y="3782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Парк Гуэля</a:t>
            </a:r>
            <a:endParaRPr/>
          </a:p>
        </p:txBody>
      </p:sp>
      <p:sp>
        <p:nvSpPr>
          <p:cNvPr id="113" name="Google Shape;113;p19"/>
          <p:cNvSpPr txBox="1">
            <a:spLocks noGrp="1"/>
          </p:cNvSpPr>
          <p:nvPr>
            <p:ph type="body" idx="1"/>
          </p:nvPr>
        </p:nvSpPr>
        <p:spPr>
          <a:xfrm>
            <a:off x="311700" y="3700650"/>
            <a:ext cx="8520600" cy="133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SzPts val="852"/>
              <a:buNone/>
            </a:pPr>
            <a:r>
              <a:rPr lang="ru" sz="1695" dirty="0"/>
              <a:t>Чтобы не «резать» помещение на части, он придумал собственную безопорную систему перекрытий. Только через 100 лет появилась компьютерная программа, способная выполнить подобные расчёты. Это программа НАСА, рассчитывающая траектории космических полётов.</a:t>
            </a:r>
            <a:endParaRPr sz="1695" dirty="0"/>
          </a:p>
        </p:txBody>
      </p:sp>
      <p:pic>
        <p:nvPicPr>
          <p:cNvPr id="114" name="Google Shape;11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12700" y="293925"/>
            <a:ext cx="5219599" cy="3262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201963"/>
            <a:ext cx="3107400" cy="2382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0"/>
          <p:cNvSpPr txBox="1">
            <a:spLocks noGrp="1"/>
          </p:cNvSpPr>
          <p:nvPr>
            <p:ph type="body" idx="1"/>
          </p:nvPr>
        </p:nvSpPr>
        <p:spPr>
          <a:xfrm>
            <a:off x="672450" y="4208325"/>
            <a:ext cx="8291700" cy="78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500" dirty="0"/>
              <a:t>В доме с крестом должна была бы располагаться администрация квартала, а в другом домике должен был жить привратник</a:t>
            </a:r>
            <a:endParaRPr sz="1500" dirty="0"/>
          </a:p>
        </p:txBody>
      </p:sp>
      <p:pic>
        <p:nvPicPr>
          <p:cNvPr id="121" name="Google Shape;12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2450" y="311124"/>
            <a:ext cx="2921325" cy="3886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0"/>
          <p:cNvPicPr preferRelativeResize="0"/>
          <p:nvPr/>
        </p:nvPicPr>
        <p:blipFill rotWithShape="1">
          <a:blip r:embed="rId4">
            <a:alphaModFix/>
          </a:blip>
          <a:srcRect b="6129"/>
          <a:stretch/>
        </p:blipFill>
        <p:spPr>
          <a:xfrm>
            <a:off x="3847625" y="425725"/>
            <a:ext cx="3026775" cy="378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1"/>
          <p:cNvSpPr txBox="1">
            <a:spLocks noGrp="1"/>
          </p:cNvSpPr>
          <p:nvPr>
            <p:ph type="title"/>
          </p:nvPr>
        </p:nvSpPr>
        <p:spPr>
          <a:xfrm>
            <a:off x="467575" y="11497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Животные парка</a:t>
            </a:r>
            <a:endParaRPr/>
          </a:p>
        </p:txBody>
      </p:sp>
      <p:sp>
        <p:nvSpPr>
          <p:cNvPr id="128" name="Google Shape;128;p21"/>
          <p:cNvSpPr txBox="1">
            <a:spLocks noGrp="1"/>
          </p:cNvSpPr>
          <p:nvPr>
            <p:ph type="body" idx="1"/>
          </p:nvPr>
        </p:nvSpPr>
        <p:spPr>
          <a:xfrm>
            <a:off x="311700" y="3542300"/>
            <a:ext cx="4260300" cy="13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dirty="0"/>
              <a:t>Саламандра, которая поднимается по лестнице у входа в парк </a:t>
            </a:r>
            <a:r>
              <a:rPr lang="ru" sz="1400" dirty="0">
                <a:solidFill>
                  <a:schemeClr val="bg2"/>
                </a:solidFill>
              </a:rPr>
              <a:t>Гуэль</a:t>
            </a:r>
            <a:r>
              <a:rPr lang="ru" sz="1400" dirty="0"/>
              <a:t>. </a:t>
            </a:r>
            <a:endParaRPr sz="1400"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400" dirty="0"/>
              <a:t>Она сделана из кирпича и выложена Trencadis (кусочками битой плитки). В длину она 2,4 метра. </a:t>
            </a:r>
            <a:endParaRPr sz="1400" dirty="0"/>
          </a:p>
        </p:txBody>
      </p:sp>
      <p:pic>
        <p:nvPicPr>
          <p:cNvPr id="129" name="Google Shape;129;p21"/>
          <p:cNvPicPr preferRelativeResize="0"/>
          <p:nvPr/>
        </p:nvPicPr>
        <p:blipFill rotWithShape="1">
          <a:blip r:embed="rId3">
            <a:alphaModFix/>
          </a:blip>
          <a:srcRect l="5608" r="13103"/>
          <a:stretch/>
        </p:blipFill>
        <p:spPr>
          <a:xfrm>
            <a:off x="467575" y="898575"/>
            <a:ext cx="3710325" cy="256752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1"/>
          <p:cNvSpPr txBox="1">
            <a:spLocks noGrp="1"/>
          </p:cNvSpPr>
          <p:nvPr>
            <p:ph type="body" idx="1"/>
          </p:nvPr>
        </p:nvSpPr>
        <p:spPr>
          <a:xfrm>
            <a:off x="4592548" y="3486900"/>
            <a:ext cx="4239752" cy="14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" sz="1400" dirty="0">
                <a:solidFill>
                  <a:schemeClr val="bg2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Arial"/>
              </a:rPr>
              <a:t>Другим известным мотивом, украшающим лестницу, является голова змеи в окружении каталонского флага, известно, что Гауди был каталонцем.</a:t>
            </a:r>
            <a:endParaRPr dirty="0">
              <a:solidFill>
                <a:schemeClr val="bg2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pic>
        <p:nvPicPr>
          <p:cNvPr id="131" name="Google Shape;131;p21"/>
          <p:cNvPicPr preferRelativeResize="0"/>
          <p:nvPr/>
        </p:nvPicPr>
        <p:blipFill rotWithShape="1">
          <a:blip r:embed="rId4">
            <a:alphaModFix/>
          </a:blip>
          <a:srcRect b="19289"/>
          <a:stretch/>
        </p:blipFill>
        <p:spPr>
          <a:xfrm>
            <a:off x="5028453" y="0"/>
            <a:ext cx="3241221" cy="3486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1"/>
          <p:cNvSpPr txBox="1"/>
          <p:nvPr/>
        </p:nvSpPr>
        <p:spPr>
          <a:xfrm>
            <a:off x="3683500" y="2845475"/>
            <a:ext cx="4944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dirty="0">
                <a:solidFill>
                  <a:srgbClr val="93C47D"/>
                </a:solidFill>
                <a:latin typeface="+mj-lt"/>
                <a:ea typeface="Open Sans"/>
                <a:cs typeface="Open Sans"/>
                <a:sym typeface="Open Sans"/>
              </a:rPr>
              <a:t>А</a:t>
            </a:r>
            <a:endParaRPr sz="3600" dirty="0">
              <a:solidFill>
                <a:srgbClr val="93C47D"/>
              </a:solidFill>
              <a:latin typeface="+mj-lt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800</Words>
  <Application>Microsoft Office PowerPoint</Application>
  <PresentationFormat>Экран (16:9)</PresentationFormat>
  <Paragraphs>66</Paragraphs>
  <Slides>17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PT Sans Narrow</vt:lpstr>
      <vt:lpstr>Arial</vt:lpstr>
      <vt:lpstr>Open Sans</vt:lpstr>
      <vt:lpstr>Times New Roman</vt:lpstr>
      <vt:lpstr>Tropic</vt:lpstr>
      <vt:lpstr>Архитектор эпохи модерна – Антонио Гауди</vt:lpstr>
      <vt:lpstr>План урока</vt:lpstr>
      <vt:lpstr>Жизнь и творчество Антонио Гауди </vt:lpstr>
      <vt:lpstr>Жизнь и творчество Антонио Гауди </vt:lpstr>
      <vt:lpstr>Жизнь и творчество Антонио Гауди </vt:lpstr>
      <vt:lpstr>Встреча с Гуэлем</vt:lpstr>
      <vt:lpstr>Парк Гуэля</vt:lpstr>
      <vt:lpstr>Презентация PowerPoint</vt:lpstr>
      <vt:lpstr>Животные парка</vt:lpstr>
      <vt:lpstr>Животные парка</vt:lpstr>
      <vt:lpstr>Презентация PowerPoint</vt:lpstr>
      <vt:lpstr>Дом Бальо</vt:lpstr>
      <vt:lpstr>Дом Бальо</vt:lpstr>
      <vt:lpstr>Собор Саграда Фамилия</vt:lpstr>
      <vt:lpstr>Гибель архитектора</vt:lpstr>
      <vt:lpstr>Игра ПРАВДА - ЛОЖЬ</vt:lpstr>
      <vt:lpstr>Этапы выполнения макета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Архитектор эпохи модерна – Антонио Гауди</dc:title>
  <cp:lastModifiedBy>Sonya</cp:lastModifiedBy>
  <cp:revision>4</cp:revision>
  <dcterms:modified xsi:type="dcterms:W3CDTF">2021-01-20T20:47:10Z</dcterms:modified>
</cp:coreProperties>
</file>